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58" r:id="rId4"/>
    <p:sldId id="263" r:id="rId5"/>
    <p:sldId id="259" r:id="rId6"/>
    <p:sldId id="264" r:id="rId7"/>
    <p:sldId id="267" r:id="rId8"/>
    <p:sldId id="268" r:id="rId9"/>
    <p:sldId id="270" r:id="rId10"/>
    <p:sldId id="271" r:id="rId11"/>
    <p:sldId id="279" r:id="rId12"/>
    <p:sldId id="280" r:id="rId13"/>
    <p:sldId id="272" r:id="rId14"/>
    <p:sldId id="274" r:id="rId15"/>
    <p:sldId id="273" r:id="rId16"/>
    <p:sldId id="265" r:id="rId17"/>
    <p:sldId id="266" r:id="rId18"/>
    <p:sldId id="275" r:id="rId19"/>
    <p:sldId id="257" r:id="rId20"/>
    <p:sldId id="261" r:id="rId21"/>
    <p:sldId id="262" r:id="rId22"/>
    <p:sldId id="276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331"/>
    <a:srgbClr val="D0D00C"/>
    <a:srgbClr val="717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 autoAdjust="0"/>
    <p:restoredTop sz="94694" autoAdjust="0"/>
  </p:normalViewPr>
  <p:slideViewPr>
    <p:cSldViewPr snapToGrid="0" snapToObjects="1">
      <p:cViewPr varScale="1">
        <p:scale>
          <a:sx n="161" d="100"/>
          <a:sy n="161" d="100"/>
        </p:scale>
        <p:origin x="544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5CB331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CB331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6/6/23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rstudio.cloud/login?redirect=%2F" TargetMode="External"/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rPr lang="en-US" dirty="0"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Day 1, Part 2: RStudio</a:t>
            </a:r>
            <a:endParaRPr dirty="0">
              <a:latin typeface="Hadassah Friedlaender" panose="02020603050405020304" pitchFamily="18" charset="-79"/>
              <a:cs typeface="Hadassah Friedlaender" panose="02020603050405020304" pitchFamily="18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2319-2D37-3389-152B-345094C4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56212" cy="373737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Files</a:t>
            </a:r>
            <a:r>
              <a:rPr lang="en-US" dirty="0"/>
              <a:t> displays the files in your working directory (current folder)</a:t>
            </a:r>
          </a:p>
          <a:p>
            <a:r>
              <a:rPr lang="en-US" b="1" dirty="0"/>
              <a:t>Plots</a:t>
            </a:r>
            <a:r>
              <a:rPr lang="en-US" dirty="0"/>
              <a:t> displays plots when you generate them</a:t>
            </a:r>
          </a:p>
          <a:p>
            <a:r>
              <a:rPr lang="en-US" b="1" dirty="0"/>
              <a:t>Help</a:t>
            </a:r>
            <a:r>
              <a:rPr lang="en-US" dirty="0"/>
              <a:t> displays documentation for functions</a:t>
            </a:r>
          </a:p>
          <a:p>
            <a:pPr lvl="1"/>
            <a:r>
              <a:rPr lang="en-US" i="1" dirty="0"/>
              <a:t>Very useful!!</a:t>
            </a:r>
            <a:endParaRPr lang="en-US" dirty="0"/>
          </a:p>
          <a:p>
            <a:pPr lvl="1"/>
            <a:r>
              <a:rPr lang="en-US" dirty="0"/>
              <a:t>Press </a:t>
            </a:r>
            <a:r>
              <a:rPr lang="en-US" b="1" dirty="0"/>
              <a:t>F1</a:t>
            </a:r>
            <a:r>
              <a:rPr lang="en-US" dirty="0"/>
              <a:t> or </a:t>
            </a:r>
            <a:r>
              <a:rPr lang="en-US" b="1" dirty="0"/>
              <a:t>magic wand -&gt; Go To Help </a:t>
            </a:r>
            <a:r>
              <a:rPr lang="en-US" dirty="0"/>
              <a:t>when your text cursor (|) is on a function name: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OR</a:t>
            </a:r>
            <a:r>
              <a:rPr lang="en-US" dirty="0"/>
              <a:t> search for a function in the search box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(I’ve never used Packages, Viewer, or Presentations)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3A017-E65D-8D0C-670B-3592D66E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Files/Plots/Help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051F65-C16E-22D1-27D7-A79156C91D9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9503"/>
            </a:avLst>
          </a:prstGeom>
          <a:noFill/>
          <a:ln w="762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02F9BA-8A1C-C200-DC6A-94A612BC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38" y="3187921"/>
            <a:ext cx="5143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3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5CB331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R Scripts</a:t>
            </a:r>
          </a:p>
        </p:txBody>
      </p:sp>
      <p:pic>
        <p:nvPicPr>
          <p:cNvPr id="3" name="Picture 1" descr="images/rscrip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1885" y="915415"/>
            <a:ext cx="3479800" cy="40221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i="1" dirty="0"/>
              <a:t>Scripts</a:t>
            </a:r>
            <a:r>
              <a:rPr dirty="0"/>
              <a:t> have </a:t>
            </a:r>
            <a:r>
              <a:rPr i="1" dirty="0"/>
              <a:t>code</a:t>
            </a:r>
            <a:r>
              <a:rPr dirty="0"/>
              <a:t> which can be executed</a:t>
            </a:r>
          </a:p>
          <a:p>
            <a:pPr lvl="0"/>
            <a:r>
              <a:rPr dirty="0"/>
              <a:t>R scripts end with an ‘.R’ extension</a:t>
            </a:r>
          </a:p>
          <a:p>
            <a:pPr lvl="0"/>
            <a:r>
              <a:rPr dirty="0"/>
              <a:t>Everything in an R script will be executed unless it is </a:t>
            </a:r>
            <a:r>
              <a:rPr i="1" dirty="0"/>
              <a:t>commented</a:t>
            </a:r>
            <a:r>
              <a:rPr dirty="0"/>
              <a:t> </a:t>
            </a:r>
            <a:r>
              <a:rPr i="1" dirty="0"/>
              <a:t>out</a:t>
            </a:r>
            <a:r>
              <a:rPr dirty="0"/>
              <a:t> with </a:t>
            </a:r>
            <a:r>
              <a:rPr b="1" dirty="0"/>
              <a:t>#</a:t>
            </a:r>
            <a:r>
              <a:rPr lang="en-US" b="1" dirty="0"/>
              <a:t> </a:t>
            </a:r>
            <a:r>
              <a:rPr lang="en-US" dirty="0"/>
              <a:t>at the beginning of the line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31380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>
                <a:solidFill>
                  <a:srgbClr val="5CB331"/>
                </a:solidFill>
                <a:latin typeface="Hadassah Friedlaender" panose="02020603050405020304" pitchFamily="18" charset="-79"/>
                <a:cs typeface="Hadassah Friedlaender" panose="02020603050405020304" pitchFamily="18" charset="-79"/>
              </a:rPr>
              <a:t>R Markdown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dirty="0"/>
              <a:t>RStudio also provides R Markdown/Notebook documents (“.</a:t>
            </a:r>
            <a:r>
              <a:rPr dirty="0" err="1"/>
              <a:t>Rmd</a:t>
            </a:r>
            <a:r>
              <a:rPr dirty="0"/>
              <a:t>”)</a:t>
            </a:r>
          </a:p>
          <a:p>
            <a:pPr lvl="0"/>
            <a:r>
              <a:rPr dirty="0" err="1"/>
              <a:t>Rmd</a:t>
            </a:r>
            <a:r>
              <a:rPr dirty="0"/>
              <a:t> files are </a:t>
            </a:r>
            <a:r>
              <a:rPr i="1" dirty="0"/>
              <a:t>text files</a:t>
            </a:r>
            <a:r>
              <a:rPr dirty="0"/>
              <a:t> that contain executable </a:t>
            </a:r>
            <a:r>
              <a:rPr i="1" dirty="0"/>
              <a:t>code chunks</a:t>
            </a:r>
            <a:endParaRPr lang="en-US" i="1" dirty="0"/>
          </a:p>
          <a:p>
            <a:pPr lvl="0"/>
            <a:r>
              <a:rPr lang="en-US" dirty="0"/>
              <a:t>Better when you want to type a lot of non-code text</a:t>
            </a:r>
          </a:p>
          <a:p>
            <a:pPr lvl="1"/>
            <a:r>
              <a:rPr lang="en-US" dirty="0"/>
              <a:t>No need to comment out everything!</a:t>
            </a:r>
            <a:endParaRPr dirty="0"/>
          </a:p>
        </p:txBody>
      </p:sp>
      <p:pic>
        <p:nvPicPr>
          <p:cNvPr id="6" name="Picture 1" descr="images/rmd.png">
            <a:extLst>
              <a:ext uri="{FF2B5EF4-FFF2-40B4-BE49-F238E27FC236}">
                <a16:creationId xmlns:a16="http://schemas.microsoft.com/office/drawing/2014/main" id="{0D4E01FB-9C8E-D933-C71D-0556D8B5E7D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12554"/>
          <a:stretch/>
        </p:blipFill>
        <p:spPr bwMode="auto">
          <a:xfrm>
            <a:off x="671884" y="915415"/>
            <a:ext cx="3479799" cy="402210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703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01DF-7205-D5A3-E98E-69816F32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Running Source Code in R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5CEBB-85B3-CA8A-1A0A-28B39F5E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r>
              <a:rPr lang="en-US" dirty="0"/>
              <a:t>You run source code in R scripts by:</a:t>
            </a:r>
          </a:p>
          <a:p>
            <a:pPr lvl="1"/>
            <a:r>
              <a:rPr lang="en-US" dirty="0"/>
              <a:t>Pressing CMD-ENTER (or CTRL-ENTER for PC)</a:t>
            </a:r>
          </a:p>
          <a:p>
            <a:pPr lvl="2"/>
            <a:r>
              <a:rPr lang="en-US" dirty="0"/>
              <a:t>Runs the line of code your text cursor is on</a:t>
            </a:r>
          </a:p>
          <a:p>
            <a:pPr lvl="1"/>
            <a:r>
              <a:rPr lang="en-US" dirty="0"/>
              <a:t>Highlighting code and pressing CMD-ENTER</a:t>
            </a:r>
          </a:p>
          <a:p>
            <a:pPr lvl="2"/>
            <a:r>
              <a:rPr lang="en-US" dirty="0"/>
              <a:t>Runs everything you highlighted</a:t>
            </a:r>
          </a:p>
          <a:p>
            <a:r>
              <a:rPr lang="en-US" dirty="0"/>
              <a:t>If you want to run the entire script:</a:t>
            </a:r>
          </a:p>
          <a:p>
            <a:pPr lvl="1"/>
            <a:r>
              <a:rPr lang="en-US" dirty="0"/>
              <a:t>CMD-A then CMD-ENTER</a:t>
            </a:r>
          </a:p>
          <a:p>
            <a:pPr lvl="1"/>
            <a:r>
              <a:rPr lang="en-US" dirty="0"/>
              <a:t>If you accidentally press ENTER and erase everything, CMD-Z!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F8D4D5-BFF6-75FF-7138-917A100870FF}"/>
              </a:ext>
            </a:extLst>
          </p:cNvPr>
          <p:cNvGrpSpPr/>
          <p:nvPr/>
        </p:nvGrpSpPr>
        <p:grpSpPr>
          <a:xfrm>
            <a:off x="6345140" y="1573861"/>
            <a:ext cx="2726261" cy="1995777"/>
            <a:chOff x="0" y="0"/>
            <a:chExt cx="6097614" cy="5143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669322-65C2-8902-9A7E-A6794A287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97614" cy="5143500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2442AD4-307B-362A-AECC-AB60BEC04F6F}"/>
                </a:ext>
              </a:extLst>
            </p:cNvPr>
            <p:cNvSpPr/>
            <p:nvPr/>
          </p:nvSpPr>
          <p:spPr>
            <a:xfrm>
              <a:off x="326003" y="723569"/>
              <a:ext cx="3450867" cy="2663687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250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01DF-7205-D5A3-E98E-69816F32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Running Source Code in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5CEBB-85B3-CA8A-1A0A-28B39F5E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5943600" cy="3394472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Rmd</a:t>
            </a:r>
            <a:r>
              <a:rPr lang="en-US" dirty="0"/>
              <a:t> documents have code in </a:t>
            </a:r>
            <a:r>
              <a:rPr lang="en-US" i="1" dirty="0"/>
              <a:t>chunks</a:t>
            </a:r>
            <a:r>
              <a:rPr lang="en-US" dirty="0"/>
              <a:t>.</a:t>
            </a:r>
          </a:p>
          <a:p>
            <a:r>
              <a:rPr lang="en-US" dirty="0"/>
              <a:t>Run code in a chunk by pressing</a:t>
            </a:r>
          </a:p>
          <a:p>
            <a:r>
              <a:rPr lang="en-US" dirty="0"/>
              <a:t>You can also run chunks in different ways -&gt;</a:t>
            </a:r>
          </a:p>
        </p:txBody>
      </p:sp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9E88B74-147B-1997-5230-3EA335CB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089" y="1346563"/>
            <a:ext cx="2425700" cy="270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9E612C-1E80-60D9-5416-63560EF44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19" t="17663" r="18120" b="12024"/>
          <a:stretch/>
        </p:blipFill>
        <p:spPr>
          <a:xfrm>
            <a:off x="4967286" y="1762124"/>
            <a:ext cx="166689" cy="214313"/>
          </a:xfrm>
          <a:prstGeom prst="rect">
            <a:avLst/>
          </a:prstGeom>
        </p:spPr>
      </p:pic>
      <p:pic>
        <p:nvPicPr>
          <p:cNvPr id="4" name="Picture 1" descr="images/rmd.png">
            <a:extLst>
              <a:ext uri="{FF2B5EF4-FFF2-40B4-BE49-F238E27FC236}">
                <a16:creationId xmlns:a16="http://schemas.microsoft.com/office/drawing/2014/main" id="{449E07CB-763D-8928-C017-80D0BBED4059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b="67879"/>
          <a:stretch/>
        </p:blipFill>
        <p:spPr bwMode="auto">
          <a:xfrm>
            <a:off x="621421" y="2870732"/>
            <a:ext cx="5353175" cy="22727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1" descr="images/rmd.png">
            <a:extLst>
              <a:ext uri="{FF2B5EF4-FFF2-40B4-BE49-F238E27FC236}">
                <a16:creationId xmlns:a16="http://schemas.microsoft.com/office/drawing/2014/main" id="{2136A7AE-2126-2379-BED0-087E0C0FF08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b="67879"/>
          <a:stretch/>
        </p:blipFill>
        <p:spPr bwMode="auto">
          <a:xfrm>
            <a:off x="621421" y="2921439"/>
            <a:ext cx="5353175" cy="227276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9499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5F57-89E1-DEBB-B193-FE3964B0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Console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90F53-7E83-68D2-B3DC-FA2B779E0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Coding in the console works like in any console: you type out your command and press Enter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>
                <a:sym typeface="Wingdings" pitchFamily="2" charset="2"/>
              </a:rPr>
              <a:t>You type in the line starting with </a:t>
            </a:r>
            <a:r>
              <a:rPr lang="en-US" b="1" dirty="0">
                <a:sym typeface="Wingdings" pitchFamily="2" charset="2"/>
              </a:rPr>
              <a:t>&gt;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Meant to be for one-time code only</a:t>
            </a:r>
          </a:p>
          <a:p>
            <a:pPr lvl="1"/>
            <a:r>
              <a:rPr lang="en-US" dirty="0">
                <a:sym typeface="Wingdings" pitchFamily="2" charset="2"/>
              </a:rPr>
              <a:t>Viewing data</a:t>
            </a:r>
          </a:p>
          <a:p>
            <a:pPr lvl="1"/>
            <a:r>
              <a:rPr lang="en-US" dirty="0">
                <a:sym typeface="Wingdings" pitchFamily="2" charset="2"/>
              </a:rPr>
              <a:t>Doing calculations</a:t>
            </a:r>
          </a:p>
          <a:p>
            <a:pPr lvl="1"/>
            <a:r>
              <a:rPr lang="en-US" dirty="0">
                <a:sym typeface="Wingdings" pitchFamily="2" charset="2"/>
              </a:rPr>
              <a:t>Checking things before adding to source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1ABD4E-3516-7CAC-AC90-E1353039E3B4}"/>
              </a:ext>
            </a:extLst>
          </p:cNvPr>
          <p:cNvGrpSpPr/>
          <p:nvPr/>
        </p:nvGrpSpPr>
        <p:grpSpPr>
          <a:xfrm>
            <a:off x="5621572" y="1667034"/>
            <a:ext cx="3522428" cy="3188497"/>
            <a:chOff x="0" y="0"/>
            <a:chExt cx="6097614" cy="5143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587A5F-FFC0-6657-0282-52C9CA780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97614" cy="51435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C9529D2-8C72-1B95-CE69-3496EA2945EF}"/>
                </a:ext>
              </a:extLst>
            </p:cNvPr>
            <p:cNvSpPr/>
            <p:nvPr/>
          </p:nvSpPr>
          <p:spPr>
            <a:xfrm>
              <a:off x="326003" y="3573446"/>
              <a:ext cx="3450867" cy="1191030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7329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E0F3-BF07-D56A-A448-02BAD6F9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9EEE-0751-1D4A-69A6-D210BAF5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Their </a:t>
            </a:r>
            <a:r>
              <a:rPr lang="en-US" b="1" dirty="0"/>
              <a:t>find and replace</a:t>
            </a:r>
            <a:r>
              <a:rPr lang="en-US" dirty="0"/>
              <a:t> function is excellent</a:t>
            </a:r>
          </a:p>
          <a:p>
            <a:pPr lvl="1"/>
            <a:r>
              <a:rPr lang="en-US" dirty="0"/>
              <a:t>CMD-F on Mac | CTRL-F on PC</a:t>
            </a:r>
          </a:p>
          <a:p>
            <a:r>
              <a:rPr lang="en-US" dirty="0"/>
              <a:t>Find specific text (names, etc.) and replace one or all</a:t>
            </a:r>
          </a:p>
          <a:p>
            <a:pPr lvl="1"/>
            <a:r>
              <a:rPr lang="en-US" dirty="0"/>
              <a:t>CMD-Z | CTRL-Z will undo replacements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80E5E-D1D2-7A3B-B0E2-3DCB8054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4" y="3400910"/>
            <a:ext cx="8027446" cy="143970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9D6CCE-018B-BD1D-6C43-4D2BE8975E6C}"/>
              </a:ext>
            </a:extLst>
          </p:cNvPr>
          <p:cNvSpPr/>
          <p:nvPr/>
        </p:nvSpPr>
        <p:spPr>
          <a:xfrm>
            <a:off x="747422" y="3882223"/>
            <a:ext cx="3633746" cy="347872"/>
          </a:xfrm>
          <a:prstGeom prst="roundRect">
            <a:avLst/>
          </a:prstGeom>
          <a:noFill/>
          <a:ln w="381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E0F3-BF07-D56A-A448-02BAD6F9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9EEE-0751-1D4A-69A6-D210BAF5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broom icon</a:t>
            </a:r>
            <a:r>
              <a:rPr lang="en-US" sz="2000" dirty="0"/>
              <a:t> will wipe clean your environment or your console history.</a:t>
            </a:r>
          </a:p>
          <a:p>
            <a:r>
              <a:rPr lang="en-US" sz="2000" b="1" dirty="0"/>
              <a:t>For your environment: </a:t>
            </a:r>
            <a:r>
              <a:rPr lang="en-US" sz="2000" dirty="0"/>
              <a:t>this is important to make sure your script doesn’t call “leftover” objects which should not exist at that point in the script.</a:t>
            </a:r>
          </a:p>
          <a:p>
            <a:r>
              <a:rPr lang="en-US" sz="2000" b="1" dirty="0"/>
              <a:t>For your console history: </a:t>
            </a:r>
            <a:br>
              <a:rPr lang="en-US" sz="2000" dirty="0"/>
            </a:br>
            <a:r>
              <a:rPr lang="en-US" sz="2000" dirty="0"/>
              <a:t>it will just keep you sane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EC02C-41CD-BA84-E5CC-D30F08E3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2344577"/>
            <a:ext cx="5088916" cy="1327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ADC8C-BF14-95DF-2F92-22FCD6A8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9" y="3808675"/>
            <a:ext cx="8685797" cy="122450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BF1A12-E6F4-2F20-313D-3A4C61B5D1D9}"/>
              </a:ext>
            </a:extLst>
          </p:cNvPr>
          <p:cNvSpPr/>
          <p:nvPr/>
        </p:nvSpPr>
        <p:spPr>
          <a:xfrm>
            <a:off x="6170211" y="2539946"/>
            <a:ext cx="257012" cy="244338"/>
          </a:xfrm>
          <a:prstGeom prst="roundRect">
            <a:avLst/>
          </a:prstGeom>
          <a:noFill/>
          <a:ln w="381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565E97E-80AC-12A3-7A78-19DCF207FCE5}"/>
              </a:ext>
            </a:extLst>
          </p:cNvPr>
          <p:cNvSpPr/>
          <p:nvPr/>
        </p:nvSpPr>
        <p:spPr>
          <a:xfrm>
            <a:off x="8686800" y="4028165"/>
            <a:ext cx="257012" cy="244338"/>
          </a:xfrm>
          <a:prstGeom prst="roundRect">
            <a:avLst/>
          </a:prstGeom>
          <a:noFill/>
          <a:ln w="381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53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E0F3-BF07-D56A-A448-02BAD6F9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9EEE-0751-1D4A-69A6-D210BAF5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To ensure you don’t end up with a broken script, do this semi-frequently:</a:t>
            </a:r>
          </a:p>
          <a:p>
            <a:pPr lvl="1">
              <a:buFont typeface="+mj-lt"/>
              <a:buAutoNum type="arabicPeriod"/>
            </a:pPr>
            <a:r>
              <a:rPr lang="en-US" sz="1700" dirty="0"/>
              <a:t>Broom up everything in the Environment (and Console if you want, but don’t need)</a:t>
            </a:r>
          </a:p>
          <a:p>
            <a:pPr lvl="1">
              <a:buFont typeface="+mj-lt"/>
              <a:buAutoNum type="arabicPeriod"/>
            </a:pPr>
            <a:r>
              <a:rPr lang="en-US" sz="1700" dirty="0"/>
              <a:t>Re-run your entire script by:</a:t>
            </a:r>
          </a:p>
          <a:p>
            <a:pPr lvl="2">
              <a:buFont typeface="+mj-lt"/>
              <a:buAutoNum type="arabicPeriod"/>
            </a:pPr>
            <a:r>
              <a:rPr lang="en-US" sz="1400" dirty="0"/>
              <a:t>Press CMD-A (highlights everything)</a:t>
            </a:r>
          </a:p>
          <a:p>
            <a:pPr lvl="2">
              <a:buFont typeface="+mj-lt"/>
              <a:buAutoNum type="arabicPeriod"/>
            </a:pPr>
            <a:r>
              <a:rPr lang="en-US" sz="1400" dirty="0"/>
              <a:t>Press CMD-ENTER</a:t>
            </a:r>
          </a:p>
          <a:p>
            <a:pPr lvl="1">
              <a:buFont typeface="+mj-lt"/>
              <a:buAutoNum type="arabicPeriod"/>
            </a:pPr>
            <a:r>
              <a:rPr lang="en-US" sz="1700" dirty="0"/>
              <a:t>Fix the error that pops up and do steps 1-2 again</a:t>
            </a:r>
          </a:p>
          <a:p>
            <a:pPr lvl="1">
              <a:buFont typeface="+mj-lt"/>
              <a:buAutoNum type="arabicPeriod"/>
            </a:pPr>
            <a:r>
              <a:rPr lang="en-US" sz="1700" dirty="0"/>
              <a:t>You’re done when everything runs correctly </a:t>
            </a:r>
            <a:r>
              <a:rPr lang="en-US" sz="1700" dirty="0">
                <a:sym typeface="Wingdings" pitchFamily="2" charset="2"/>
              </a:rPr>
              <a:t></a:t>
            </a:r>
          </a:p>
          <a:p>
            <a:pPr lvl="1">
              <a:buFont typeface="+mj-lt"/>
              <a:buAutoNum type="arabicPeriod"/>
            </a:pPr>
            <a:endParaRPr lang="en-US" sz="17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This can be </a:t>
            </a:r>
            <a:r>
              <a:rPr lang="en-US" sz="2000" i="1" dirty="0">
                <a:sym typeface="Wingdings" pitchFamily="2" charset="2"/>
              </a:rPr>
              <a:t>super</a:t>
            </a:r>
            <a:r>
              <a:rPr lang="en-US" sz="2000" dirty="0">
                <a:sym typeface="Wingdings" pitchFamily="2" charset="2"/>
              </a:rPr>
              <a:t> annoying, but is critical to catching errors early</a:t>
            </a:r>
          </a:p>
          <a:p>
            <a:r>
              <a:rPr lang="en-US" sz="2000" dirty="0">
                <a:sym typeface="Wingdings" pitchFamily="2" charset="2"/>
              </a:rPr>
              <a:t>The more often you do it, the less annoying it is because you know where the errors 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0936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Picking an RStudio color theme!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986391" cy="3394472"/>
          </a:xfrm>
        </p:spPr>
        <p:txBody>
          <a:bodyPr>
            <a:normAutofit/>
          </a:bodyPr>
          <a:lstStyle/>
          <a:p>
            <a:pPr lvl="0"/>
            <a:r>
              <a:rPr sz="2000" dirty="0"/>
              <a:t>You won’t be a good coder if your screen doesn’t look cool!</a:t>
            </a:r>
          </a:p>
          <a:p>
            <a:pPr lvl="0"/>
            <a:r>
              <a:rPr sz="2000" dirty="0"/>
              <a:t>Go to </a:t>
            </a:r>
            <a:r>
              <a:rPr sz="1600" dirty="0">
                <a:latin typeface="Courier"/>
              </a:rPr>
              <a:t>Tools &gt; Global Options &gt; Appearance</a:t>
            </a:r>
            <a:r>
              <a:rPr sz="1600" dirty="0"/>
              <a:t> </a:t>
            </a:r>
            <a:r>
              <a:rPr sz="2000" dirty="0"/>
              <a:t>and pick your favorite theme</a:t>
            </a:r>
            <a:r>
              <a:rPr lang="en-US" sz="2000" dirty="0"/>
              <a:t>.</a:t>
            </a:r>
          </a:p>
          <a:p>
            <a:r>
              <a:rPr sz="2000" dirty="0"/>
              <a:t>I use </a:t>
            </a:r>
            <a:r>
              <a:rPr sz="2000" b="1" dirty="0" err="1"/>
              <a:t>Monokai</a:t>
            </a:r>
            <a:r>
              <a:rPr sz="2000" dirty="0"/>
              <a:t> </a:t>
            </a:r>
            <a:r>
              <a:rPr lang="en-US" sz="2000" dirty="0"/>
              <a:t>–</a:t>
            </a:r>
            <a:r>
              <a:rPr sz="2000" dirty="0"/>
              <a:t> you can use whatever you think is prettiest</a:t>
            </a: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26086AD-8FF9-D06D-94D1-A78138392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49" y="994172"/>
            <a:ext cx="5473283" cy="39433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/>
              <a:t>The most popular open-source IDE, developed by Posit</a:t>
            </a:r>
            <a:endParaRPr lang="en-US" dirty="0"/>
          </a:p>
          <a:p>
            <a:pPr lvl="1"/>
            <a:r>
              <a:rPr lang="en-US" dirty="0"/>
              <a:t>IDE = </a:t>
            </a:r>
            <a:r>
              <a:rPr lang="en-US" b="1" dirty="0"/>
              <a:t>i</a:t>
            </a:r>
            <a:r>
              <a:rPr lang="en-US" dirty="0"/>
              <a:t>ntegrated </a:t>
            </a:r>
            <a:r>
              <a:rPr lang="en-US" b="1" dirty="0"/>
              <a:t>d</a:t>
            </a:r>
            <a:r>
              <a:rPr lang="en-US" dirty="0"/>
              <a:t>evelopment </a:t>
            </a:r>
            <a:r>
              <a:rPr lang="en-US" b="1" dirty="0"/>
              <a:t>e</a:t>
            </a:r>
            <a:r>
              <a:rPr lang="en-US" dirty="0"/>
              <a:t>nvironment</a:t>
            </a:r>
          </a:p>
          <a:p>
            <a:pPr lvl="1"/>
            <a:r>
              <a:rPr lang="en-US" dirty="0"/>
              <a:t>Basically a fancy word for software that makes your life easier when coding </a:t>
            </a:r>
            <a:r>
              <a:rPr lang="en-US" dirty="0">
                <a:sym typeface="Wingdings" pitchFamily="2" charset="2"/>
              </a:rPr>
              <a:t></a:t>
            </a:r>
            <a:endParaRPr dirty="0"/>
          </a:p>
          <a:p>
            <a:pPr lvl="0"/>
            <a:r>
              <a:rPr dirty="0"/>
              <a:t>Can be downloaded as </a:t>
            </a:r>
            <a:r>
              <a:rPr dirty="0">
                <a:hlinkClick r:id="rId2"/>
              </a:rPr>
              <a:t>desktop software</a:t>
            </a:r>
          </a:p>
          <a:p>
            <a:pPr lvl="1"/>
            <a:r>
              <a:rPr dirty="0"/>
              <a:t>Recommended if you want to keep using R after the workshop!</a:t>
            </a:r>
          </a:p>
          <a:p>
            <a:pPr lvl="0"/>
            <a:r>
              <a:rPr dirty="0"/>
              <a:t>Can use on </a:t>
            </a:r>
            <a:r>
              <a:rPr dirty="0">
                <a:hlinkClick r:id="rId3"/>
              </a:rPr>
              <a:t>the cloud</a:t>
            </a:r>
          </a:p>
          <a:p>
            <a:pPr lvl="1"/>
            <a:r>
              <a:rPr dirty="0"/>
              <a:t>Guided labs will be via RStudio Cloud</a:t>
            </a:r>
          </a:p>
        </p:txBody>
      </p:sp>
    </p:spTree>
    <p:extLst>
      <p:ext uri="{BB962C8B-B14F-4D97-AF65-F5344CB8AC3E}">
        <p14:creationId xmlns:p14="http://schemas.microsoft.com/office/powerpoint/2010/main" val="3469737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F72F-7FDA-5820-D34F-9424774D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C27F6-C7FF-6E08-404F-F62055836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RStudio is not the only IDE for R</a:t>
            </a:r>
          </a:p>
          <a:p>
            <a:r>
              <a:rPr lang="en-US" dirty="0"/>
              <a:t>Another good one is Visual Studio Code (VSC)</a:t>
            </a:r>
          </a:p>
          <a:p>
            <a:pPr lvl="1"/>
            <a:r>
              <a:rPr lang="en-US" dirty="0"/>
              <a:t>VSC is a great IDE for multiple programming languages</a:t>
            </a:r>
          </a:p>
          <a:p>
            <a:pPr lvl="1"/>
            <a:r>
              <a:rPr lang="en-US" dirty="0"/>
              <a:t>It is not specialized for R, but it is very polished and has cool features for programming</a:t>
            </a:r>
          </a:p>
          <a:p>
            <a:pPr lvl="2"/>
            <a:r>
              <a:rPr lang="en-US" dirty="0"/>
              <a:t>GitHub Copilot (AI to help autocomplete code)</a:t>
            </a:r>
          </a:p>
        </p:txBody>
      </p:sp>
    </p:spTree>
    <p:extLst>
      <p:ext uri="{BB962C8B-B14F-4D97-AF65-F5344CB8AC3E}">
        <p14:creationId xmlns:p14="http://schemas.microsoft.com/office/powerpoint/2010/main" val="2654030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E51B9-CE9E-5D2C-CD8F-68292D36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81" y="131288"/>
            <a:ext cx="7772400" cy="4857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B6977E-F719-36BE-14E9-01686C4E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739350" y="2225612"/>
            <a:ext cx="8229600" cy="857250"/>
          </a:xfrm>
        </p:spPr>
        <p:txBody>
          <a:bodyPr/>
          <a:lstStyle/>
          <a:p>
            <a:r>
              <a:rPr lang="en-US" dirty="0"/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2090427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F075-EF48-7BA2-8511-6F67DF67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D2BFC-03DF-93CF-32B9-7C4D80DD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tell you how to import files into RStudio</a:t>
            </a:r>
          </a:p>
          <a:p>
            <a:r>
              <a:rPr lang="en-US" dirty="0"/>
              <a:t>Then you will try importing your (or our) data into </a:t>
            </a:r>
            <a:r>
              <a:rPr lang="en-US"/>
              <a:t>RStudio!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4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FBE4-AB4F-4AEE-C755-93C265CD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Desktop vs.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C945C-3970-8D8D-4632-50554EB5E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Posit has a desktop version of RStudio and a cloud version.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For guided labs, we will be using the cloud to reduce time spent on troubleshooting while in class.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We recommend familiarizing yourself with the desktop version if you want</a:t>
            </a:r>
            <a:r>
              <a:rPr lang="en-US" sz="2000" i="1" dirty="0"/>
              <a:t> </a:t>
            </a:r>
            <a:r>
              <a:rPr lang="en-US" sz="2000" dirty="0"/>
              <a:t>to keep using R after the workshop.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We are available to help troubleshoot with the desktop version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353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3247-D5A1-DC24-789E-EC82145F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739350" y="2225612"/>
            <a:ext cx="8229600" cy="857250"/>
          </a:xfrm>
        </p:spPr>
        <p:txBody>
          <a:bodyPr/>
          <a:lstStyle/>
          <a:p>
            <a:r>
              <a:rPr lang="en-US" dirty="0"/>
              <a:t>Posit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C00CB-D0DF-4A63-28E6-22895102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17" y="285469"/>
            <a:ext cx="8224736" cy="45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0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3247-D5A1-DC24-789E-EC82145F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739350" y="2225612"/>
            <a:ext cx="8229600" cy="857250"/>
          </a:xfrm>
        </p:spPr>
        <p:txBody>
          <a:bodyPr/>
          <a:lstStyle/>
          <a:p>
            <a:r>
              <a:rPr lang="en-US" dirty="0"/>
              <a:t>Posit RStudio (Desktop)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27DA8-2F42-249D-DAA9-78108DD41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36" y="14287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160D2B-2357-0526-2A35-94F69E3530E3}"/>
              </a:ext>
            </a:extLst>
          </p:cNvPr>
          <p:cNvGrpSpPr/>
          <p:nvPr/>
        </p:nvGrpSpPr>
        <p:grpSpPr>
          <a:xfrm>
            <a:off x="0" y="0"/>
            <a:ext cx="6097614" cy="5143500"/>
            <a:chOff x="0" y="0"/>
            <a:chExt cx="6097614" cy="5143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0DA51D-4625-108C-D473-1AEC71719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097614" cy="5143500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F95C775-0C75-BAF6-1C2F-73ABB5AB3E88}"/>
                </a:ext>
              </a:extLst>
            </p:cNvPr>
            <p:cNvSpPr/>
            <p:nvPr/>
          </p:nvSpPr>
          <p:spPr>
            <a:xfrm>
              <a:off x="326003" y="723569"/>
              <a:ext cx="3450867" cy="2663687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ADDEF48-4FAA-F95F-7AC3-332B7729A0EC}"/>
                </a:ext>
              </a:extLst>
            </p:cNvPr>
            <p:cNvSpPr/>
            <p:nvPr/>
          </p:nvSpPr>
          <p:spPr>
            <a:xfrm>
              <a:off x="326002" y="3573447"/>
              <a:ext cx="3450867" cy="1170167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FFFF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047CCE-0AD7-DF8A-8FC3-1EAD6CBFCC33}"/>
                </a:ext>
              </a:extLst>
            </p:cNvPr>
            <p:cNvSpPr/>
            <p:nvPr/>
          </p:nvSpPr>
          <p:spPr>
            <a:xfrm>
              <a:off x="3832529" y="401376"/>
              <a:ext cx="1973247" cy="2508802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B9482B3-8C11-EA2D-2439-F60D51905486}"/>
                </a:ext>
              </a:extLst>
            </p:cNvPr>
            <p:cNvSpPr/>
            <p:nvPr/>
          </p:nvSpPr>
          <p:spPr>
            <a:xfrm>
              <a:off x="3832528" y="2965835"/>
              <a:ext cx="1973247" cy="1784240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693C2EF-8CAF-FCA0-E084-6D3C11F5818E}"/>
                </a:ext>
              </a:extLst>
            </p:cNvPr>
            <p:cNvSpPr/>
            <p:nvPr/>
          </p:nvSpPr>
          <p:spPr>
            <a:xfrm>
              <a:off x="326001" y="432684"/>
              <a:ext cx="3450867" cy="181887"/>
            </a:xfrm>
            <a:prstGeom prst="roundRect">
              <a:avLst>
                <a:gd name="adj" fmla="val 9503"/>
              </a:avLst>
            </a:prstGeom>
            <a:noFill/>
            <a:ln w="38100"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450867"/>
                        <a:gd name="connsiteY0" fmla="*/ 443957 h 2663687"/>
                        <a:gd name="connsiteX1" fmla="*/ 443957 w 3450867"/>
                        <a:gd name="connsiteY1" fmla="*/ 0 h 2663687"/>
                        <a:gd name="connsiteX2" fmla="*/ 1135954 w 3450867"/>
                        <a:gd name="connsiteY2" fmla="*/ 0 h 2663687"/>
                        <a:gd name="connsiteX3" fmla="*/ 1751063 w 3450867"/>
                        <a:gd name="connsiteY3" fmla="*/ 0 h 2663687"/>
                        <a:gd name="connsiteX4" fmla="*/ 2340542 w 3450867"/>
                        <a:gd name="connsiteY4" fmla="*/ 0 h 2663687"/>
                        <a:gd name="connsiteX5" fmla="*/ 3006910 w 3450867"/>
                        <a:gd name="connsiteY5" fmla="*/ 0 h 2663687"/>
                        <a:gd name="connsiteX6" fmla="*/ 3450867 w 3450867"/>
                        <a:gd name="connsiteY6" fmla="*/ 443957 h 2663687"/>
                        <a:gd name="connsiteX7" fmla="*/ 3450867 w 3450867"/>
                        <a:gd name="connsiteY7" fmla="*/ 1035881 h 2663687"/>
                        <a:gd name="connsiteX8" fmla="*/ 3450867 w 3450867"/>
                        <a:gd name="connsiteY8" fmla="*/ 1663321 h 2663687"/>
                        <a:gd name="connsiteX9" fmla="*/ 3450867 w 3450867"/>
                        <a:gd name="connsiteY9" fmla="*/ 2219730 h 2663687"/>
                        <a:gd name="connsiteX10" fmla="*/ 3006910 w 3450867"/>
                        <a:gd name="connsiteY10" fmla="*/ 2663687 h 2663687"/>
                        <a:gd name="connsiteX11" fmla="*/ 2340542 w 3450867"/>
                        <a:gd name="connsiteY11" fmla="*/ 2663687 h 2663687"/>
                        <a:gd name="connsiteX12" fmla="*/ 1648545 w 3450867"/>
                        <a:gd name="connsiteY12" fmla="*/ 2663687 h 2663687"/>
                        <a:gd name="connsiteX13" fmla="*/ 443957 w 3450867"/>
                        <a:gd name="connsiteY13" fmla="*/ 2663687 h 2663687"/>
                        <a:gd name="connsiteX14" fmla="*/ 0 w 3450867"/>
                        <a:gd name="connsiteY14" fmla="*/ 2219730 h 2663687"/>
                        <a:gd name="connsiteX15" fmla="*/ 0 w 3450867"/>
                        <a:gd name="connsiteY15" fmla="*/ 1610048 h 2663687"/>
                        <a:gd name="connsiteX16" fmla="*/ 0 w 3450867"/>
                        <a:gd name="connsiteY16" fmla="*/ 1018124 h 2663687"/>
                        <a:gd name="connsiteX17" fmla="*/ 0 w 3450867"/>
                        <a:gd name="connsiteY17" fmla="*/ 443957 h 2663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450867" h="2663687" extrusionOk="0">
                          <a:moveTo>
                            <a:pt x="0" y="443957"/>
                          </a:moveTo>
                          <a:cubicBezTo>
                            <a:pt x="-9235" y="193070"/>
                            <a:pt x="159681" y="14669"/>
                            <a:pt x="443957" y="0"/>
                          </a:cubicBezTo>
                          <a:cubicBezTo>
                            <a:pt x="715195" y="-3180"/>
                            <a:pt x="868805" y="-13075"/>
                            <a:pt x="1135954" y="0"/>
                          </a:cubicBezTo>
                          <a:cubicBezTo>
                            <a:pt x="1403103" y="13075"/>
                            <a:pt x="1537451" y="-7180"/>
                            <a:pt x="1751063" y="0"/>
                          </a:cubicBezTo>
                          <a:cubicBezTo>
                            <a:pt x="1964675" y="7180"/>
                            <a:pt x="2124933" y="19657"/>
                            <a:pt x="2340542" y="0"/>
                          </a:cubicBezTo>
                          <a:cubicBezTo>
                            <a:pt x="2556151" y="-19657"/>
                            <a:pt x="2865201" y="11968"/>
                            <a:pt x="3006910" y="0"/>
                          </a:cubicBezTo>
                          <a:cubicBezTo>
                            <a:pt x="3262905" y="-22234"/>
                            <a:pt x="3423482" y="194572"/>
                            <a:pt x="3450867" y="443957"/>
                          </a:cubicBezTo>
                          <a:cubicBezTo>
                            <a:pt x="3473776" y="726820"/>
                            <a:pt x="3469507" y="904306"/>
                            <a:pt x="3450867" y="1035881"/>
                          </a:cubicBezTo>
                          <a:cubicBezTo>
                            <a:pt x="3432227" y="1167456"/>
                            <a:pt x="3437588" y="1524905"/>
                            <a:pt x="3450867" y="1663321"/>
                          </a:cubicBezTo>
                          <a:cubicBezTo>
                            <a:pt x="3464146" y="1801737"/>
                            <a:pt x="3441020" y="2026037"/>
                            <a:pt x="3450867" y="2219730"/>
                          </a:cubicBezTo>
                          <a:cubicBezTo>
                            <a:pt x="3441857" y="2464406"/>
                            <a:pt x="3254538" y="2657004"/>
                            <a:pt x="3006910" y="2663687"/>
                          </a:cubicBezTo>
                          <a:cubicBezTo>
                            <a:pt x="2857140" y="2682663"/>
                            <a:pt x="2530935" y="2645664"/>
                            <a:pt x="2340542" y="2663687"/>
                          </a:cubicBezTo>
                          <a:cubicBezTo>
                            <a:pt x="2150149" y="2681710"/>
                            <a:pt x="1982358" y="2649641"/>
                            <a:pt x="1648545" y="2663687"/>
                          </a:cubicBezTo>
                          <a:cubicBezTo>
                            <a:pt x="1314732" y="2677733"/>
                            <a:pt x="781514" y="2708000"/>
                            <a:pt x="443957" y="2663687"/>
                          </a:cubicBezTo>
                          <a:cubicBezTo>
                            <a:pt x="154720" y="2670920"/>
                            <a:pt x="-33318" y="2441932"/>
                            <a:pt x="0" y="2219730"/>
                          </a:cubicBezTo>
                          <a:cubicBezTo>
                            <a:pt x="3979" y="2017743"/>
                            <a:pt x="-1198" y="1877067"/>
                            <a:pt x="0" y="1610048"/>
                          </a:cubicBezTo>
                          <a:cubicBezTo>
                            <a:pt x="1198" y="1343029"/>
                            <a:pt x="541" y="1155091"/>
                            <a:pt x="0" y="1018124"/>
                          </a:cubicBezTo>
                          <a:cubicBezTo>
                            <a:pt x="-541" y="881157"/>
                            <a:pt x="-27205" y="642433"/>
                            <a:pt x="0" y="443957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0DAA1D-CC2E-0A4A-A4F6-62AEC477F76B}"/>
              </a:ext>
            </a:extLst>
          </p:cNvPr>
          <p:cNvSpPr/>
          <p:nvPr/>
        </p:nvSpPr>
        <p:spPr>
          <a:xfrm>
            <a:off x="6153272" y="1186873"/>
            <a:ext cx="2743200" cy="744109"/>
          </a:xfrm>
          <a:prstGeom prst="roundRect">
            <a:avLst>
              <a:gd name="adj" fmla="val 9503"/>
            </a:avLst>
          </a:prstGeom>
          <a:noFill/>
          <a:ln w="381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source: where you’ll do 99% of your coding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80FF44-54F0-7953-120B-E9EEACADA033}"/>
              </a:ext>
            </a:extLst>
          </p:cNvPr>
          <p:cNvSpPr/>
          <p:nvPr/>
        </p:nvSpPr>
        <p:spPr>
          <a:xfrm>
            <a:off x="6153272" y="2119849"/>
            <a:ext cx="2743200" cy="744109"/>
          </a:xfrm>
          <a:prstGeom prst="roundRect">
            <a:avLst>
              <a:gd name="adj" fmla="val 9503"/>
            </a:avLst>
          </a:prstGeom>
          <a:noFill/>
          <a:ln w="381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console: displays errors and output; write one-time commands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6BB65A-D24D-CC42-049B-7327B06A013A}"/>
              </a:ext>
            </a:extLst>
          </p:cNvPr>
          <p:cNvSpPr/>
          <p:nvPr/>
        </p:nvSpPr>
        <p:spPr>
          <a:xfrm>
            <a:off x="6153272" y="3065746"/>
            <a:ext cx="2743200" cy="744109"/>
          </a:xfrm>
          <a:prstGeom prst="roundRect">
            <a:avLst>
              <a:gd name="adj" fmla="val 9503"/>
            </a:avLst>
          </a:prstGeom>
          <a:noFill/>
          <a:ln w="381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Displays all objects in your environment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8033C28-DBFE-F4C3-90E8-4BF14DE22FDA}"/>
              </a:ext>
            </a:extLst>
          </p:cNvPr>
          <p:cNvSpPr/>
          <p:nvPr/>
        </p:nvSpPr>
        <p:spPr>
          <a:xfrm>
            <a:off x="6153272" y="3999505"/>
            <a:ext cx="2743200" cy="744109"/>
          </a:xfrm>
          <a:prstGeom prst="roundRect">
            <a:avLst>
              <a:gd name="adj" fmla="val 9503"/>
            </a:avLst>
          </a:pr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Displays help documentation for functions, or plots, or other things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E6D9BE-4320-D6A6-960B-904C7070377F}"/>
              </a:ext>
            </a:extLst>
          </p:cNvPr>
          <p:cNvSpPr/>
          <p:nvPr/>
        </p:nvSpPr>
        <p:spPr>
          <a:xfrm>
            <a:off x="6153272" y="240194"/>
            <a:ext cx="2743200" cy="744109"/>
          </a:xfrm>
          <a:prstGeom prst="roundRect">
            <a:avLst>
              <a:gd name="adj" fmla="val 9503"/>
            </a:avLst>
          </a:prstGeom>
          <a:noFill/>
          <a:ln w="381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Your open files (scripts, data frames, documents, etc.)</a:t>
            </a:r>
          </a:p>
        </p:txBody>
      </p:sp>
    </p:spTree>
    <p:extLst>
      <p:ext uri="{BB962C8B-B14F-4D97-AF65-F5344CB8AC3E}">
        <p14:creationId xmlns:p14="http://schemas.microsoft.com/office/powerpoint/2010/main" val="267001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A017-E65D-8D0C-670B-3592D66E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2319-2D37-3389-152B-345094C4E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Source</a:t>
            </a:r>
            <a:r>
              <a:rPr lang="en-US" dirty="0"/>
              <a:t> is where you add code to your script(s).</a:t>
            </a:r>
          </a:p>
          <a:p>
            <a:r>
              <a:rPr lang="en-US" dirty="0"/>
              <a:t>It works like any document: you write code, Save As a file, and save as often as possible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You also will want to run code you write here pretty often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051F65-C16E-22D1-27D7-A79156C91D9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9503"/>
            </a:avLst>
          </a:prstGeom>
          <a:noFill/>
          <a:ln w="762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19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A017-E65D-8D0C-670B-3592D66E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0D00C"/>
                </a:solidFill>
              </a:rPr>
              <a:t>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2319-2D37-3389-152B-345094C4E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Console</a:t>
            </a:r>
            <a:r>
              <a:rPr lang="en-US" dirty="0"/>
              <a:t> shows you the </a:t>
            </a:r>
            <a:r>
              <a:rPr lang="en-US" i="1" dirty="0"/>
              <a:t>output</a:t>
            </a:r>
            <a:r>
              <a:rPr lang="en-US" dirty="0"/>
              <a:t> of all code you run, including source code</a:t>
            </a:r>
          </a:p>
          <a:p>
            <a:r>
              <a:rPr lang="en-US" dirty="0"/>
              <a:t>When your code doesn’t work, error messages show up in the console.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Caution! Error messages can be frustrating and do not tell you the </a:t>
            </a:r>
            <a:r>
              <a:rPr lang="en-US" i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FF0000"/>
                </a:solidFill>
              </a:rPr>
              <a:t> problem with the code. They just tell you what the computer noticed.</a:t>
            </a:r>
            <a:endParaRPr lang="en-US" dirty="0"/>
          </a:p>
          <a:p>
            <a:r>
              <a:rPr lang="en-US" dirty="0"/>
              <a:t>You can also type and run “temporary” code in the console.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051F65-C16E-22D1-27D7-A79156C91D9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9503"/>
            </a:avLst>
          </a:prstGeom>
          <a:noFill/>
          <a:ln w="7620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29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A017-E65D-8D0C-670B-3592D66E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A2319-2D37-3389-152B-345094C4E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Environment</a:t>
            </a:r>
            <a:r>
              <a:rPr lang="en-US" dirty="0"/>
              <a:t> shows all active objects and custom functions in your global environment</a:t>
            </a:r>
          </a:p>
          <a:p>
            <a:pPr lvl="1"/>
            <a:r>
              <a:rPr lang="en-US" dirty="0"/>
              <a:t>This is </a:t>
            </a:r>
            <a:r>
              <a:rPr lang="en-US" u="sng" dirty="0"/>
              <a:t>critical</a:t>
            </a:r>
            <a:r>
              <a:rPr lang="en-US" dirty="0"/>
              <a:t> to understanding what your code has access to!</a:t>
            </a:r>
          </a:p>
          <a:p>
            <a:r>
              <a:rPr lang="en-US" b="1" dirty="0"/>
              <a:t>History</a:t>
            </a:r>
            <a:r>
              <a:rPr lang="en-US" dirty="0"/>
              <a:t> shows your command history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(I’ve never used this)</a:t>
            </a:r>
            <a:endParaRPr lang="en-US" b="1" dirty="0"/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(I’ve never used Packages, Viewer, or Presentations)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051F65-C16E-22D1-27D7-A79156C91D9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9503"/>
            </a:avLst>
          </a:prstGeom>
          <a:noFill/>
          <a:ln w="762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50867"/>
                      <a:gd name="connsiteY0" fmla="*/ 443957 h 2663687"/>
                      <a:gd name="connsiteX1" fmla="*/ 443957 w 3450867"/>
                      <a:gd name="connsiteY1" fmla="*/ 0 h 2663687"/>
                      <a:gd name="connsiteX2" fmla="*/ 1135954 w 3450867"/>
                      <a:gd name="connsiteY2" fmla="*/ 0 h 2663687"/>
                      <a:gd name="connsiteX3" fmla="*/ 1751063 w 3450867"/>
                      <a:gd name="connsiteY3" fmla="*/ 0 h 2663687"/>
                      <a:gd name="connsiteX4" fmla="*/ 2340542 w 3450867"/>
                      <a:gd name="connsiteY4" fmla="*/ 0 h 2663687"/>
                      <a:gd name="connsiteX5" fmla="*/ 3006910 w 3450867"/>
                      <a:gd name="connsiteY5" fmla="*/ 0 h 2663687"/>
                      <a:gd name="connsiteX6" fmla="*/ 3450867 w 3450867"/>
                      <a:gd name="connsiteY6" fmla="*/ 443957 h 2663687"/>
                      <a:gd name="connsiteX7" fmla="*/ 3450867 w 3450867"/>
                      <a:gd name="connsiteY7" fmla="*/ 1035881 h 2663687"/>
                      <a:gd name="connsiteX8" fmla="*/ 3450867 w 3450867"/>
                      <a:gd name="connsiteY8" fmla="*/ 1663321 h 2663687"/>
                      <a:gd name="connsiteX9" fmla="*/ 3450867 w 3450867"/>
                      <a:gd name="connsiteY9" fmla="*/ 2219730 h 2663687"/>
                      <a:gd name="connsiteX10" fmla="*/ 3006910 w 3450867"/>
                      <a:gd name="connsiteY10" fmla="*/ 2663687 h 2663687"/>
                      <a:gd name="connsiteX11" fmla="*/ 2340542 w 3450867"/>
                      <a:gd name="connsiteY11" fmla="*/ 2663687 h 2663687"/>
                      <a:gd name="connsiteX12" fmla="*/ 1648545 w 3450867"/>
                      <a:gd name="connsiteY12" fmla="*/ 2663687 h 2663687"/>
                      <a:gd name="connsiteX13" fmla="*/ 443957 w 3450867"/>
                      <a:gd name="connsiteY13" fmla="*/ 2663687 h 2663687"/>
                      <a:gd name="connsiteX14" fmla="*/ 0 w 3450867"/>
                      <a:gd name="connsiteY14" fmla="*/ 2219730 h 2663687"/>
                      <a:gd name="connsiteX15" fmla="*/ 0 w 3450867"/>
                      <a:gd name="connsiteY15" fmla="*/ 1610048 h 2663687"/>
                      <a:gd name="connsiteX16" fmla="*/ 0 w 3450867"/>
                      <a:gd name="connsiteY16" fmla="*/ 1018124 h 2663687"/>
                      <a:gd name="connsiteX17" fmla="*/ 0 w 3450867"/>
                      <a:gd name="connsiteY17" fmla="*/ 443957 h 266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0867" h="2663687" extrusionOk="0">
                        <a:moveTo>
                          <a:pt x="0" y="443957"/>
                        </a:moveTo>
                        <a:cubicBezTo>
                          <a:pt x="-9235" y="193070"/>
                          <a:pt x="159681" y="14669"/>
                          <a:pt x="443957" y="0"/>
                        </a:cubicBezTo>
                        <a:cubicBezTo>
                          <a:pt x="715195" y="-3180"/>
                          <a:pt x="868805" y="-13075"/>
                          <a:pt x="1135954" y="0"/>
                        </a:cubicBezTo>
                        <a:cubicBezTo>
                          <a:pt x="1403103" y="13075"/>
                          <a:pt x="1537451" y="-7180"/>
                          <a:pt x="1751063" y="0"/>
                        </a:cubicBezTo>
                        <a:cubicBezTo>
                          <a:pt x="1964675" y="7180"/>
                          <a:pt x="2124933" y="19657"/>
                          <a:pt x="2340542" y="0"/>
                        </a:cubicBezTo>
                        <a:cubicBezTo>
                          <a:pt x="2556151" y="-19657"/>
                          <a:pt x="2865201" y="11968"/>
                          <a:pt x="3006910" y="0"/>
                        </a:cubicBezTo>
                        <a:cubicBezTo>
                          <a:pt x="3262905" y="-22234"/>
                          <a:pt x="3423482" y="194572"/>
                          <a:pt x="3450867" y="443957"/>
                        </a:cubicBezTo>
                        <a:cubicBezTo>
                          <a:pt x="3473776" y="726820"/>
                          <a:pt x="3469507" y="904306"/>
                          <a:pt x="3450867" y="1035881"/>
                        </a:cubicBezTo>
                        <a:cubicBezTo>
                          <a:pt x="3432227" y="1167456"/>
                          <a:pt x="3437588" y="1524905"/>
                          <a:pt x="3450867" y="1663321"/>
                        </a:cubicBezTo>
                        <a:cubicBezTo>
                          <a:pt x="3464146" y="1801737"/>
                          <a:pt x="3441020" y="2026037"/>
                          <a:pt x="3450867" y="2219730"/>
                        </a:cubicBezTo>
                        <a:cubicBezTo>
                          <a:pt x="3441857" y="2464406"/>
                          <a:pt x="3254538" y="2657004"/>
                          <a:pt x="3006910" y="2663687"/>
                        </a:cubicBezTo>
                        <a:cubicBezTo>
                          <a:pt x="2857140" y="2682663"/>
                          <a:pt x="2530935" y="2645664"/>
                          <a:pt x="2340542" y="2663687"/>
                        </a:cubicBezTo>
                        <a:cubicBezTo>
                          <a:pt x="2150149" y="2681710"/>
                          <a:pt x="1982358" y="2649641"/>
                          <a:pt x="1648545" y="2663687"/>
                        </a:cubicBezTo>
                        <a:cubicBezTo>
                          <a:pt x="1314732" y="2677733"/>
                          <a:pt x="781514" y="2708000"/>
                          <a:pt x="443957" y="2663687"/>
                        </a:cubicBezTo>
                        <a:cubicBezTo>
                          <a:pt x="154720" y="2670920"/>
                          <a:pt x="-33318" y="2441932"/>
                          <a:pt x="0" y="2219730"/>
                        </a:cubicBezTo>
                        <a:cubicBezTo>
                          <a:pt x="3979" y="2017743"/>
                          <a:pt x="-1198" y="1877067"/>
                          <a:pt x="0" y="1610048"/>
                        </a:cubicBezTo>
                        <a:cubicBezTo>
                          <a:pt x="1198" y="1343029"/>
                          <a:pt x="541" y="1155091"/>
                          <a:pt x="0" y="1018124"/>
                        </a:cubicBezTo>
                        <a:cubicBezTo>
                          <a:pt x="-541" y="881157"/>
                          <a:pt x="-27205" y="642433"/>
                          <a:pt x="0" y="44395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3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978</Words>
  <Application>Microsoft Macintosh PowerPoint</Application>
  <PresentationFormat>On-screen Show (16:9)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</vt:lpstr>
      <vt:lpstr>Hadassah Friedlaender</vt:lpstr>
      <vt:lpstr>Office Theme</vt:lpstr>
      <vt:lpstr>Day 1, Part 2: RStudio</vt:lpstr>
      <vt:lpstr>R Studio</vt:lpstr>
      <vt:lpstr>RStudio Desktop vs. Cloud</vt:lpstr>
      <vt:lpstr>Posit Cloud</vt:lpstr>
      <vt:lpstr>Posit RStudio (Desktop)</vt:lpstr>
      <vt:lpstr>PowerPoint Presentation</vt:lpstr>
      <vt:lpstr>Source</vt:lpstr>
      <vt:lpstr>Console</vt:lpstr>
      <vt:lpstr>Environment</vt:lpstr>
      <vt:lpstr>Files/Plots/Help</vt:lpstr>
      <vt:lpstr>R Scripts</vt:lpstr>
      <vt:lpstr>R Markdown</vt:lpstr>
      <vt:lpstr>Running Source Code in R Scripts</vt:lpstr>
      <vt:lpstr>Running Source Code in R Markdown</vt:lpstr>
      <vt:lpstr>Running Console Code</vt:lpstr>
      <vt:lpstr>RStudio Tips</vt:lpstr>
      <vt:lpstr>RStudio Tips</vt:lpstr>
      <vt:lpstr>RStudio Tips</vt:lpstr>
      <vt:lpstr>Picking an RStudio color theme!</vt:lpstr>
      <vt:lpstr>Side Note…</vt:lpstr>
      <vt:lpstr>Visual Studio Code</vt:lpstr>
      <vt:lpstr>Next up…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12_3_RStudio</dc:title>
  <dc:creator/>
  <cp:keywords/>
  <cp:lastModifiedBy>Brennan Terhune-Cotter</cp:lastModifiedBy>
  <cp:revision>52</cp:revision>
  <dcterms:created xsi:type="dcterms:W3CDTF">2023-05-13T14:42:29Z</dcterms:created>
  <dcterms:modified xsi:type="dcterms:W3CDTF">2023-06-06T11:38:26Z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editor">
    <vt:lpwstr>visual</vt:lpwstr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labels">
    <vt:lpwstr/>
  </property>
  <property fmtid="{D5CDD505-2E9C-101B-9397-08002B2CF9AE}" pid="8" name="toc-title">
    <vt:lpwstr>Table of contents</vt:lpwstr>
  </property>
</Properties>
</file>